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1.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8"/>
  </p:notesMasterIdLst>
  <p:sldIdLst>
    <p:sldId id="256" r:id="rId2"/>
    <p:sldId id="336" r:id="rId3"/>
    <p:sldId id="309" r:id="rId4"/>
    <p:sldId id="265" r:id="rId5"/>
    <p:sldId id="270" r:id="rId6"/>
    <p:sldId id="272" r:id="rId7"/>
    <p:sldId id="274" r:id="rId8"/>
    <p:sldId id="310" r:id="rId9"/>
    <p:sldId id="313" r:id="rId10"/>
    <p:sldId id="314" r:id="rId11"/>
    <p:sldId id="346" r:id="rId12"/>
    <p:sldId id="307" r:id="rId13"/>
    <p:sldId id="320" r:id="rId14"/>
    <p:sldId id="321" r:id="rId15"/>
    <p:sldId id="325" r:id="rId16"/>
    <p:sldId id="326" r:id="rId17"/>
    <p:sldId id="277" r:id="rId18"/>
    <p:sldId id="288" r:id="rId19"/>
    <p:sldId id="289" r:id="rId20"/>
    <p:sldId id="295" r:id="rId21"/>
    <p:sldId id="296" r:id="rId22"/>
    <p:sldId id="300" r:id="rId23"/>
    <p:sldId id="298" r:id="rId24"/>
    <p:sldId id="297" r:id="rId25"/>
    <p:sldId id="299" r:id="rId26"/>
    <p:sldId id="301" r:id="rId27"/>
    <p:sldId id="337" r:id="rId28"/>
    <p:sldId id="324" r:id="rId29"/>
    <p:sldId id="302" r:id="rId30"/>
    <p:sldId id="316" r:id="rId31"/>
    <p:sldId id="318" r:id="rId32"/>
    <p:sldId id="317" r:id="rId33"/>
    <p:sldId id="364" r:id="rId34"/>
    <p:sldId id="332" r:id="rId35"/>
    <p:sldId id="333" r:id="rId36"/>
    <p:sldId id="284" r:id="rId37"/>
    <p:sldId id="319" r:id="rId38"/>
    <p:sldId id="303" r:id="rId39"/>
    <p:sldId id="350" r:id="rId40"/>
    <p:sldId id="351" r:id="rId41"/>
    <p:sldId id="353" r:id="rId42"/>
    <p:sldId id="354" r:id="rId43"/>
    <p:sldId id="355" r:id="rId44"/>
    <p:sldId id="356" r:id="rId45"/>
    <p:sldId id="357" r:id="rId46"/>
    <p:sldId id="358" r:id="rId47"/>
    <p:sldId id="348" r:id="rId48"/>
    <p:sldId id="263" r:id="rId49"/>
    <p:sldId id="363" r:id="rId50"/>
    <p:sldId id="362" r:id="rId51"/>
    <p:sldId id="329" r:id="rId52"/>
    <p:sldId id="342" r:id="rId53"/>
    <p:sldId id="330" r:id="rId54"/>
    <p:sldId id="343" r:id="rId55"/>
    <p:sldId id="349" r:id="rId56"/>
    <p:sldId id="338" r:id="rId57"/>
    <p:sldId id="339" r:id="rId58"/>
    <p:sldId id="340" r:id="rId59"/>
    <p:sldId id="341" r:id="rId60"/>
    <p:sldId id="283" r:id="rId61"/>
    <p:sldId id="290" r:id="rId62"/>
    <p:sldId id="335" r:id="rId63"/>
    <p:sldId id="292" r:id="rId64"/>
    <p:sldId id="344" r:id="rId65"/>
    <p:sldId id="275" r:id="rId66"/>
    <p:sldId id="347" r:id="rId67"/>
    <p:sldId id="294" r:id="rId68"/>
    <p:sldId id="304" r:id="rId69"/>
    <p:sldId id="268" r:id="rId70"/>
    <p:sldId id="291" r:id="rId71"/>
    <p:sldId id="359" r:id="rId72"/>
    <p:sldId id="360" r:id="rId73"/>
    <p:sldId id="361" r:id="rId74"/>
    <p:sldId id="323" r:id="rId75"/>
    <p:sldId id="312" r:id="rId76"/>
    <p:sldId id="365"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14"/>
    <p:restoredTop sz="95858"/>
  </p:normalViewPr>
  <p:slideViewPr>
    <p:cSldViewPr snapToGrid="0">
      <p:cViewPr varScale="1">
        <p:scale>
          <a:sx n="110" d="100"/>
          <a:sy n="110" d="100"/>
        </p:scale>
        <p:origin x="9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11/10/23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26</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28</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29</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Fuel economy standards of cars from 1978 to 1985</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33</a:t>
            </a:fld>
            <a:endParaRPr lang="en-US"/>
          </a:p>
        </p:txBody>
      </p:sp>
    </p:spTree>
    <p:extLst>
      <p:ext uri="{BB962C8B-B14F-4D97-AF65-F5344CB8AC3E}">
        <p14:creationId xmlns:p14="http://schemas.microsoft.com/office/powerpoint/2010/main" val="4136544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932779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371754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38</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A2A2A"/>
                </a:solidFill>
                <a:effectLst/>
                <a:latin typeface="graphik-regular"/>
              </a:rPr>
              <a:t>The darker the </a:t>
            </a:r>
            <a:r>
              <a:rPr lang="en-GB" b="0" i="0" dirty="0" err="1">
                <a:solidFill>
                  <a:srgbClr val="2A2A2A"/>
                </a:solidFill>
                <a:effectLst/>
                <a:latin typeface="graphik-regular"/>
              </a:rPr>
              <a:t>color</a:t>
            </a:r>
            <a:r>
              <a:rPr lang="en-GB" b="0" i="0" dirty="0">
                <a:solidFill>
                  <a:srgbClr val="2A2A2A"/>
                </a:solidFill>
                <a:effectLst/>
                <a:latin typeface="graphik-regular"/>
              </a:rPr>
              <a:t>, the higher the infection rate.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Apple CEO Tim Cook in 2013</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47</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49</a:t>
            </a:fld>
            <a:endParaRPr lang="en-US"/>
          </a:p>
        </p:txBody>
      </p:sp>
    </p:spTree>
    <p:extLst>
      <p:ext uri="{BB962C8B-B14F-4D97-AF65-F5344CB8AC3E}">
        <p14:creationId xmlns:p14="http://schemas.microsoft.com/office/powerpoint/2010/main" val="12665355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50</a:t>
            </a:fld>
            <a:endParaRPr lang="en-US"/>
          </a:p>
        </p:txBody>
      </p:sp>
    </p:spTree>
    <p:extLst>
      <p:ext uri="{BB962C8B-B14F-4D97-AF65-F5344CB8AC3E}">
        <p14:creationId xmlns:p14="http://schemas.microsoft.com/office/powerpoint/2010/main" val="2398183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56</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67</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68</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70</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71</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73</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74</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75</a:t>
            </a:fld>
            <a:endParaRPr lang="en-US"/>
          </a:p>
        </p:txBody>
      </p:sp>
    </p:spTree>
    <p:extLst>
      <p:ext uri="{BB962C8B-B14F-4D97-AF65-F5344CB8AC3E}">
        <p14:creationId xmlns:p14="http://schemas.microsoft.com/office/powerpoint/2010/main" val="30821908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76</a:t>
            </a:fld>
            <a:endParaRPr lang="en-US"/>
          </a:p>
        </p:txBody>
      </p:sp>
    </p:spTree>
    <p:extLst>
      <p:ext uri="{BB962C8B-B14F-4D97-AF65-F5344CB8AC3E}">
        <p14:creationId xmlns:p14="http://schemas.microsoft.com/office/powerpoint/2010/main" val="1452577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2775431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11/10/23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github.com/leeper/slopegraph" TargetMode="External"/><Relationship Id="rId3" Type="http://schemas.openxmlformats.org/officeDocument/2006/relationships/notesSlide" Target="../notesSlides/notesSlide25.xml"/><Relationship Id="rId7" Type="http://schemas.openxmlformats.org/officeDocument/2006/relationships/hyperlink" Target="https://github.com/ibecav/CGPfunctions"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s://www.r-bloggers.com/2018/06/creating-slopegraphs-with-r/" TargetMode="External"/><Relationship Id="rId5" Type="http://schemas.openxmlformats.org/officeDocument/2006/relationships/hyperlink" Target="https://charliepark.org/slopegraphs/" TargetMode="External"/><Relationship Id="rId4" Type="http://schemas.openxmlformats.org/officeDocument/2006/relationships/hyperlink" Target="https://www.edwardtufte.com/bboard/q-and-a-fetch-msg?msg\_id=0003nk" TargetMode="External"/><Relationship Id="rId9" Type="http://schemas.openxmlformats.org/officeDocument/2006/relationships/hyperlink" Target="https://dataviz.unhcr.org/tools/python/python_slope_chart.html"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2790097"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solidFill>
                  <a:schemeClr val="tx1"/>
                </a:solidFill>
                <a:latin typeface="+mn-lt"/>
                <a:ea typeface="+mn-ea"/>
                <a:cs typeface="+mn-cs"/>
              </a:rPr>
              <a:t>1. problems with communicating high dimensional data</a:t>
            </a:r>
            <a:br>
              <a:rPr lang="en-GB" sz="1800" dirty="0">
                <a:solidFill>
                  <a:schemeClr val="tx1"/>
                </a:solidFill>
                <a:latin typeface="+mn-lt"/>
                <a:ea typeface="+mn-ea"/>
                <a:cs typeface="+mn-cs"/>
              </a:rPr>
            </a:br>
            <a:br>
              <a:rPr lang="en-GB" sz="1800" dirty="0">
                <a:solidFill>
                  <a:schemeClr val="tx1"/>
                </a:solidFill>
                <a:latin typeface="+mn-lt"/>
                <a:ea typeface="+mn-ea"/>
                <a:cs typeface="+mn-cs"/>
              </a:rPr>
            </a:br>
            <a:r>
              <a:rPr lang="en-GB" sz="1800" dirty="0">
                <a:solidFill>
                  <a:schemeClr val="tx1"/>
                </a:solidFill>
                <a:latin typeface="+mn-lt"/>
                <a:ea typeface="+mn-ea"/>
                <a:cs typeface="+mn-cs"/>
              </a:rPr>
              <a:t>2. High dimensions are difficult to visualize</a:t>
            </a:r>
            <a:br>
              <a:rPr lang="en-GB" sz="1800" dirty="0">
                <a:solidFill>
                  <a:schemeClr val="tx1"/>
                </a:solidFill>
                <a:latin typeface="+mn-lt"/>
                <a:ea typeface="+mn-ea"/>
                <a:cs typeface="+mn-cs"/>
              </a:rPr>
            </a:br>
            <a:br>
              <a:rPr lang="en-GB" sz="1800" dirty="0">
                <a:solidFill>
                  <a:schemeClr val="tx1"/>
                </a:solidFill>
                <a:latin typeface="+mn-lt"/>
                <a:ea typeface="+mn-ea"/>
                <a:cs typeface="+mn-cs"/>
              </a:rPr>
            </a:br>
            <a:endParaRPr lang="en-GB" sz="1800" dirty="0">
              <a:solidFill>
                <a:schemeClr val="tx1"/>
              </a:solidFill>
              <a:latin typeface="+mn-lt"/>
              <a:ea typeface="+mn-ea"/>
              <a:cs typeface="+mn-cs"/>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nSpc>
                <a:spcPct val="90000"/>
              </a:lnSpc>
              <a:buNone/>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487581" y="1148858"/>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 to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
        <p:nvSpPr>
          <p:cNvPr id="3" name="TextBox 2">
            <a:extLst>
              <a:ext uri="{FF2B5EF4-FFF2-40B4-BE49-F238E27FC236}">
                <a16:creationId xmlns:a16="http://schemas.microsoft.com/office/drawing/2014/main" id="{96BB9D8E-E10D-CDFE-359B-7240A7D54B1B}"/>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712057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
        <p:nvSpPr>
          <p:cNvPr id="3" name="TextBox 2">
            <a:extLst>
              <a:ext uri="{FF2B5EF4-FFF2-40B4-BE49-F238E27FC236}">
                <a16:creationId xmlns:a16="http://schemas.microsoft.com/office/drawing/2014/main" id="{A55E7B80-6F5C-B76D-DFAD-E30CFC17811D}"/>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2408998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lnSpcReduction="10000"/>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 (quantile)</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r>
              <a:rPr lang="en-US" sz="1600" dirty="0" err="1"/>
              <a:t>Qqnorm</a:t>
            </a:r>
            <a:r>
              <a:rPr lang="en-US" sz="1600" dirty="0"/>
              <a:t>() in R</a:t>
            </a:r>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
        <p:nvSpPr>
          <p:cNvPr id="3" name="TextBox 2">
            <a:extLst>
              <a:ext uri="{FF2B5EF4-FFF2-40B4-BE49-F238E27FC236}">
                <a16:creationId xmlns:a16="http://schemas.microsoft.com/office/drawing/2014/main" id="{D3B0D021-00C6-3553-E4DD-B4C9C087ABFD}"/>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120589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52797217-A013-F371-ACBB-9366C2B3DE2E}"/>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4038824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576AE62-06F1-6E4F-5099-8BD2583F6561}"/>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3097161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480627"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a:t>
            </a:r>
          </a:p>
          <a:p>
            <a:pPr marL="457200" indent="-457200">
              <a:lnSpc>
                <a:spcPct val="90000"/>
              </a:lnSpc>
              <a:buAutoNum type="arabicPeriod"/>
            </a:pPr>
            <a:r>
              <a:rPr lang="en-US" sz="1600" dirty="0"/>
              <a:t>TRANSFORM YOUR DATA</a:t>
            </a:r>
          </a:p>
          <a:p>
            <a:pPr marL="457200" indent="-457200">
              <a:lnSpc>
                <a:spcPct val="90000"/>
              </a:lnSpc>
              <a:buAutoNum type="arabicPeriod"/>
            </a:pPr>
            <a:r>
              <a:rPr lang="en-US" sz="1600" dirty="0"/>
              <a:t>Different model</a:t>
            </a:r>
          </a:p>
          <a:p>
            <a:pPr marL="457200" indent="-457200">
              <a:lnSpc>
                <a:spcPct val="90000"/>
              </a:lnSpc>
              <a:buAutoNum type="arabicPeriod"/>
            </a:pPr>
            <a:endParaRPr lang="en-US" sz="1600" dirty="0"/>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
        <p:nvSpPr>
          <p:cNvPr id="3" name="TextBox 2">
            <a:extLst>
              <a:ext uri="{FF2B5EF4-FFF2-40B4-BE49-F238E27FC236}">
                <a16:creationId xmlns:a16="http://schemas.microsoft.com/office/drawing/2014/main" id="{90E56AA1-BA4F-C51B-A05C-A9ABB6965E2F}"/>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368328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52015"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with and without the data point</a:t>
            </a:r>
          </a:p>
        </p:txBody>
      </p:sp>
    </p:spTree>
    <p:extLst>
      <p:ext uri="{BB962C8B-B14F-4D97-AF65-F5344CB8AC3E}">
        <p14:creationId xmlns:p14="http://schemas.microsoft.com/office/powerpoint/2010/main" val="646111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a:p>
            <a:pPr marL="457200" indent="-457200">
              <a:lnSpc>
                <a:spcPct val="90000"/>
              </a:lnSpc>
              <a:buAutoNum type="arabicPeriod"/>
            </a:pPr>
            <a:r>
              <a:rPr lang="en-US" sz="1600" dirty="0"/>
              <a:t>External shocks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
        <p:nvSpPr>
          <p:cNvPr id="4" name="Right Arrow 3">
            <a:extLst>
              <a:ext uri="{FF2B5EF4-FFF2-40B4-BE49-F238E27FC236}">
                <a16:creationId xmlns:a16="http://schemas.microsoft.com/office/drawing/2014/main" id="{38F039AB-1DD2-B23E-D8C0-AA104535B546}"/>
              </a:ext>
            </a:extLst>
          </p:cNvPr>
          <p:cNvSpPr/>
          <p:nvPr/>
        </p:nvSpPr>
        <p:spPr>
          <a:xfrm>
            <a:off x="4537279" y="2407533"/>
            <a:ext cx="659757" cy="2199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6810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58254" y="1538295"/>
            <a:ext cx="7760060" cy="3880031"/>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900375" y="1544516"/>
            <a:ext cx="4279900" cy="3848100"/>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078866" y="5855729"/>
            <a:ext cx="6117971" cy="923330"/>
          </a:xfrm>
          <a:prstGeom prst="rect">
            <a:avLst/>
          </a:prstGeom>
          <a:noFill/>
        </p:spPr>
        <p:txBody>
          <a:bodyPr wrap="square" rtlCol="0">
            <a:spAutoFit/>
          </a:bodyPr>
          <a:lstStyle/>
          <a:p>
            <a:pPr defTabSz="914400">
              <a:defRPr/>
            </a:pPr>
            <a:r>
              <a:rPr lang="en-GB" dirty="0"/>
              <a:t>Fuel economy standards of cars from 1978 to 1985</a:t>
            </a:r>
          </a:p>
          <a:p>
            <a:pPr defTabSz="914400">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954744" y="5646493"/>
            <a:ext cx="5214937"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88575"/>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Visualizations can be misleading</a:t>
            </a:r>
          </a:p>
        </p:txBody>
      </p:sp>
    </p:spTree>
    <p:extLst>
      <p:ext uri="{BB962C8B-B14F-4D97-AF65-F5344CB8AC3E}">
        <p14:creationId xmlns:p14="http://schemas.microsoft.com/office/powerpoint/2010/main" val="2694809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a:t>
            </a:r>
            <a:r>
              <a:rPr lang="en-GB" i="1" dirty="0"/>
              <a:t>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368805"/>
            <a:ext cx="3970312" cy="5266178"/>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18434" name="Picture 2">
            <a:extLst>
              <a:ext uri="{FF2B5EF4-FFF2-40B4-BE49-F238E27FC236}">
                <a16:creationId xmlns:a16="http://schemas.microsoft.com/office/drawing/2014/main" id="{D7D77D59-0793-2D38-B750-4647A22B4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32" y="424933"/>
            <a:ext cx="10160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405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970"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37719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4"/>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5"/>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6"/>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7"/>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8"/>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9"/>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138425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579807" y="1730173"/>
            <a:ext cx="6783391" cy="2642535"/>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show the effect of the data (“LIE FACTOR” = 1)</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sz="1200"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6856520" y="6412523"/>
            <a:ext cx="5234125" cy="276999"/>
          </a:xfrm>
          <a:prstGeom prst="rect">
            <a:avLst/>
          </a:prstGeom>
          <a:noFill/>
        </p:spPr>
        <p:txBody>
          <a:bodyPr wrap="none" rtlCol="0">
            <a:spAutoFit/>
          </a:bodyPr>
          <a:lstStyle/>
          <a:p>
            <a:r>
              <a:rPr lang="en-US" sz="1200" dirty="0"/>
              <a:t>https://</a:t>
            </a:r>
            <a:r>
              <a:rPr lang="en-US" sz="1200" dirty="0" err="1"/>
              <a:t>wpdatatables.com</a:t>
            </a:r>
            <a:r>
              <a:rPr lang="en-US" sz="12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
        <p:nvSpPr>
          <p:cNvPr id="5" name="TextBox 4">
            <a:extLst>
              <a:ext uri="{FF2B5EF4-FFF2-40B4-BE49-F238E27FC236}">
                <a16:creationId xmlns:a16="http://schemas.microsoft.com/office/drawing/2014/main" id="{8DF6C54A-C4E2-3E80-178B-266405A4367E}"/>
              </a:ext>
            </a:extLst>
          </p:cNvPr>
          <p:cNvSpPr txBox="1"/>
          <p:nvPr/>
        </p:nvSpPr>
        <p:spPr>
          <a:xfrm>
            <a:off x="422021" y="6389078"/>
            <a:ext cx="1892916" cy="276999"/>
          </a:xfrm>
          <a:prstGeom prst="rect">
            <a:avLst/>
          </a:prstGeom>
          <a:noFill/>
        </p:spPr>
        <p:txBody>
          <a:bodyPr wrap="square" rtlCol="0">
            <a:spAutoFit/>
          </a:bodyPr>
          <a:lstStyle/>
          <a:p>
            <a:r>
              <a:rPr lang="en-US" sz="1200" dirty="0"/>
              <a:t>Coca cola revenues</a:t>
            </a:r>
          </a:p>
        </p:txBody>
      </p:sp>
      <p:sp>
        <p:nvSpPr>
          <p:cNvPr id="7" name="Title 1">
            <a:extLst>
              <a:ext uri="{FF2B5EF4-FFF2-40B4-BE49-F238E27FC236}">
                <a16:creationId xmlns:a16="http://schemas.microsoft.com/office/drawing/2014/main" id="{42BF15AC-3494-8C36-5880-66A55084415A}"/>
              </a:ext>
            </a:extLst>
          </p:cNvPr>
          <p:cNvSpPr txBox="1">
            <a:spLocks/>
          </p:cNvSpPr>
          <p:nvPr/>
        </p:nvSpPr>
        <p:spPr>
          <a:xfrm>
            <a:off x="1751012" y="241344"/>
            <a:ext cx="8676222" cy="36337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a:t>activities</a:t>
            </a:r>
          </a:p>
        </p:txBody>
      </p:sp>
    </p:spTree>
    <p:extLst>
      <p:ext uri="{BB962C8B-B14F-4D97-AF65-F5344CB8AC3E}">
        <p14:creationId xmlns:p14="http://schemas.microsoft.com/office/powerpoint/2010/main" val="2027793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
        <p:nvSpPr>
          <p:cNvPr id="8" name="Title 1">
            <a:extLst>
              <a:ext uri="{FF2B5EF4-FFF2-40B4-BE49-F238E27FC236}">
                <a16:creationId xmlns:a16="http://schemas.microsoft.com/office/drawing/2014/main" id="{D8B1E773-21AB-FEE6-99A5-756CC0227554}"/>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
        <p:nvSpPr>
          <p:cNvPr id="3" name="TextBox 2">
            <a:extLst>
              <a:ext uri="{FF2B5EF4-FFF2-40B4-BE49-F238E27FC236}">
                <a16:creationId xmlns:a16="http://schemas.microsoft.com/office/drawing/2014/main" id="{2D29E74D-9E91-5298-D083-EA009EA034C8}"/>
              </a:ext>
            </a:extLst>
          </p:cNvPr>
          <p:cNvSpPr txBox="1"/>
          <p:nvPr/>
        </p:nvSpPr>
        <p:spPr>
          <a:xfrm>
            <a:off x="6856520" y="6412523"/>
            <a:ext cx="5234125" cy="276999"/>
          </a:xfrm>
          <a:prstGeom prst="rect">
            <a:avLst/>
          </a:prstGeom>
          <a:noFill/>
        </p:spPr>
        <p:txBody>
          <a:bodyPr wrap="none" rtlCol="0">
            <a:spAutoFit/>
          </a:bodyPr>
          <a:lstStyle/>
          <a:p>
            <a:r>
              <a:rPr lang="en-US" sz="1200" dirty="0"/>
              <a:t>https://</a:t>
            </a:r>
            <a:r>
              <a:rPr lang="en-US" sz="1200" dirty="0" err="1"/>
              <a:t>wpdatatables.com</a:t>
            </a:r>
            <a:r>
              <a:rPr lang="en-US" sz="1200" dirty="0"/>
              <a:t>/misleading-data-visualization-examples/</a:t>
            </a:r>
          </a:p>
        </p:txBody>
      </p:sp>
      <p:sp>
        <p:nvSpPr>
          <p:cNvPr id="7" name="TextBox 6">
            <a:extLst>
              <a:ext uri="{FF2B5EF4-FFF2-40B4-BE49-F238E27FC236}">
                <a16:creationId xmlns:a16="http://schemas.microsoft.com/office/drawing/2014/main" id="{888F891A-4060-1E05-1C4C-7173D317BE2E}"/>
              </a:ext>
            </a:extLst>
          </p:cNvPr>
          <p:cNvSpPr txBox="1"/>
          <p:nvPr/>
        </p:nvSpPr>
        <p:spPr>
          <a:xfrm>
            <a:off x="422021" y="6389078"/>
            <a:ext cx="1892916" cy="276999"/>
          </a:xfrm>
          <a:prstGeom prst="rect">
            <a:avLst/>
          </a:prstGeom>
          <a:noFill/>
        </p:spPr>
        <p:txBody>
          <a:bodyPr wrap="square" rtlCol="0">
            <a:spAutoFit/>
          </a:bodyPr>
          <a:lstStyle/>
          <a:p>
            <a:r>
              <a:rPr lang="en-US" sz="1200" dirty="0"/>
              <a:t>Coca cola revenues</a:t>
            </a:r>
          </a:p>
        </p:txBody>
      </p:sp>
    </p:spTree>
    <p:extLst>
      <p:ext uri="{BB962C8B-B14F-4D97-AF65-F5344CB8AC3E}">
        <p14:creationId xmlns:p14="http://schemas.microsoft.com/office/powerpoint/2010/main" val="183715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3008645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lnSpcReduction="10000"/>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7924805" y="6412523"/>
            <a:ext cx="3991798" cy="184666"/>
          </a:xfrm>
          <a:prstGeom prst="rect">
            <a:avLst/>
          </a:prstGeom>
          <a:noFill/>
        </p:spPr>
        <p:txBody>
          <a:bodyPr wrap="none" rtlCol="0">
            <a:spAutoFit/>
          </a:bodyPr>
          <a:lstStyle/>
          <a:p>
            <a:r>
              <a:rPr lang="en-US" sz="600" dirty="0"/>
              <a:t>https://</a:t>
            </a:r>
            <a:r>
              <a:rPr lang="en-US" sz="600" dirty="0" err="1"/>
              <a:t>www.drroyspencer.com</a:t>
            </a:r>
            <a:r>
              <a:rPr lang="en-US" sz="600" dirty="0"/>
              <a:t>/2022/09/uah-global-temperature-update-for-august-2022-0-28-deg-c/</a:t>
            </a:r>
          </a:p>
        </p:txBody>
      </p:sp>
      <p:pic>
        <p:nvPicPr>
          <p:cNvPr id="17410" name="Picture 2">
            <a:extLst>
              <a:ext uri="{FF2B5EF4-FFF2-40B4-BE49-F238E27FC236}">
                <a16:creationId xmlns:a16="http://schemas.microsoft.com/office/drawing/2014/main" id="{B0CD8C6C-A2C8-1141-73F0-05DA1EC2B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4" y="783008"/>
            <a:ext cx="7184152" cy="41406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black screen&#10;&#10;Description automatically generated">
            <a:extLst>
              <a:ext uri="{FF2B5EF4-FFF2-40B4-BE49-F238E27FC236}">
                <a16:creationId xmlns:a16="http://schemas.microsoft.com/office/drawing/2014/main" id="{B89DF40B-BDB7-588E-AF1B-455CC2C111DD}"/>
              </a:ext>
            </a:extLst>
          </p:cNvPr>
          <p:cNvPicPr>
            <a:picLocks noChangeAspect="1"/>
          </p:cNvPicPr>
          <p:nvPr/>
        </p:nvPicPr>
        <p:blipFill>
          <a:blip r:embed="rId4"/>
          <a:stretch>
            <a:fillRect/>
          </a:stretch>
        </p:blipFill>
        <p:spPr>
          <a:xfrm>
            <a:off x="7303476" y="1430215"/>
            <a:ext cx="4888523" cy="2649416"/>
          </a:xfrm>
          <a:prstGeom prst="rect">
            <a:avLst/>
          </a:prstGeom>
        </p:spPr>
      </p:pic>
    </p:spTree>
    <p:extLst>
      <p:ext uri="{BB962C8B-B14F-4D97-AF65-F5344CB8AC3E}">
        <p14:creationId xmlns:p14="http://schemas.microsoft.com/office/powerpoint/2010/main" val="2389328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1959191" cy="184666"/>
          </a:xfrm>
          <a:prstGeom prst="rect">
            <a:avLst/>
          </a:prstGeom>
          <a:noFill/>
        </p:spPr>
        <p:txBody>
          <a:bodyPr wrap="none" rtlCol="0">
            <a:spAutoFit/>
          </a:bodyPr>
          <a:lstStyle/>
          <a:p>
            <a:r>
              <a:rPr lang="en-US" sz="600" dirty="0"/>
              <a:t>https://</a:t>
            </a:r>
            <a:r>
              <a:rPr lang="en-US" sz="600" dirty="0" err="1"/>
              <a:t>ourworldindata.org</a:t>
            </a:r>
            <a:r>
              <a:rPr lang="en-US" sz="600" dirty="0"/>
              <a:t>/technology-long-run</a:t>
            </a:r>
          </a:p>
        </p:txBody>
      </p:sp>
      <p:pic>
        <p:nvPicPr>
          <p:cNvPr id="4" name="Picture 3" descr="A diagram of a graph&#10;&#10;Description automatically generated with medium confidence">
            <a:extLst>
              <a:ext uri="{FF2B5EF4-FFF2-40B4-BE49-F238E27FC236}">
                <a16:creationId xmlns:a16="http://schemas.microsoft.com/office/drawing/2014/main" id="{C9547907-2395-AF39-EDE3-13C014982E2F}"/>
              </a:ext>
            </a:extLst>
          </p:cNvPr>
          <p:cNvPicPr>
            <a:picLocks noChangeAspect="1"/>
          </p:cNvPicPr>
          <p:nvPr/>
        </p:nvPicPr>
        <p:blipFill>
          <a:blip r:embed="rId3"/>
          <a:stretch>
            <a:fillRect/>
          </a:stretch>
        </p:blipFill>
        <p:spPr>
          <a:xfrm>
            <a:off x="3512680" y="0"/>
            <a:ext cx="5166640" cy="6858000"/>
          </a:xfrm>
          <a:prstGeom prst="rect">
            <a:avLst/>
          </a:prstGeom>
        </p:spPr>
      </p:pic>
    </p:spTree>
    <p:extLst>
      <p:ext uri="{BB962C8B-B14F-4D97-AF65-F5344CB8AC3E}">
        <p14:creationId xmlns:p14="http://schemas.microsoft.com/office/powerpoint/2010/main" val="34095751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8098972" y="492370"/>
            <a:ext cx="402336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sp>
        <p:nvSpPr>
          <p:cNvPr id="5" name="TextBox 4">
            <a:extLst>
              <a:ext uri="{FF2B5EF4-FFF2-40B4-BE49-F238E27FC236}">
                <a16:creationId xmlns:a16="http://schemas.microsoft.com/office/drawing/2014/main" id="{05CE8336-A384-2E15-51B8-FEC546634CD1}"/>
              </a:ext>
            </a:extLst>
          </p:cNvPr>
          <p:cNvSpPr txBox="1"/>
          <p:nvPr/>
        </p:nvSpPr>
        <p:spPr>
          <a:xfrm>
            <a:off x="8310374" y="4350656"/>
            <a:ext cx="3681334" cy="1200329"/>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pic>
        <p:nvPicPr>
          <p:cNvPr id="4" name="Picture 3" descr="A diagram of clustering clusters&#10;&#10;Description automatically generated with medium confidence">
            <a:extLst>
              <a:ext uri="{FF2B5EF4-FFF2-40B4-BE49-F238E27FC236}">
                <a16:creationId xmlns:a16="http://schemas.microsoft.com/office/drawing/2014/main" id="{CE03CD98-8246-64D4-84D6-091F592E178E}"/>
              </a:ext>
            </a:extLst>
          </p:cNvPr>
          <p:cNvPicPr>
            <a:picLocks noChangeAspect="1"/>
          </p:cNvPicPr>
          <p:nvPr/>
        </p:nvPicPr>
        <p:blipFill>
          <a:blip r:embed="rId3"/>
          <a:stretch>
            <a:fillRect/>
          </a:stretch>
        </p:blipFill>
        <p:spPr>
          <a:xfrm>
            <a:off x="80768" y="97427"/>
            <a:ext cx="8098975" cy="6099789"/>
          </a:xfrm>
          <a:prstGeom prst="rect">
            <a:avLst/>
          </a:prstGeom>
        </p:spPr>
      </p:pic>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55719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276999"/>
          </a:xfrm>
          <a:prstGeom prst="rect">
            <a:avLst/>
          </a:prstGeom>
          <a:noFill/>
        </p:spPr>
        <p:txBody>
          <a:bodyPr wrap="square" rtlCol="0">
            <a:spAutoFit/>
          </a:bodyPr>
          <a:lstStyle/>
          <a:p>
            <a:r>
              <a:rPr lang="en-US" sz="1200" dirty="0"/>
              <a:t>https://</a:t>
            </a:r>
            <a:r>
              <a:rPr lang="en-US" sz="1200" dirty="0" err="1"/>
              <a:t>jeffhale.medium.com</a:t>
            </a:r>
            <a:r>
              <a:rPr lang="en-US" sz="1200"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636588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themeOverride>
</file>

<file path=docProps/app.xml><?xml version="1.0" encoding="utf-8"?>
<Properties xmlns="http://schemas.openxmlformats.org/officeDocument/2006/extended-properties" xmlns:vt="http://schemas.openxmlformats.org/officeDocument/2006/docPropsVTypes">
  <Template/>
  <TotalTime>35459</TotalTime>
  <Words>3388</Words>
  <Application>Microsoft Macintosh PowerPoint</Application>
  <PresentationFormat>Widescreen</PresentationFormat>
  <Paragraphs>392</Paragraphs>
  <Slides>76</Slides>
  <Notes>58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76</vt:i4>
      </vt:variant>
    </vt:vector>
  </HeadingPairs>
  <TitlesOfParts>
    <vt:vector size="86" baseType="lpstr">
      <vt:lpstr>Arial</vt:lpstr>
      <vt:lpstr>Calibri</vt:lpstr>
      <vt:lpstr>Century Gothic</vt:lpstr>
      <vt:lpstr>Georgia</vt:lpstr>
      <vt:lpstr>graphik-regular</vt:lpstr>
      <vt:lpstr>Lato</vt:lpstr>
      <vt:lpstr>Open Sans</vt:lpstr>
      <vt:lpstr>source-serif-pro</vt:lpstr>
      <vt:lpstr>Times</vt:lpstr>
      <vt:lpstr>Mesh</vt:lpstr>
      <vt:lpstr>Visualization: a whirlwind tour</vt:lpstr>
      <vt:lpstr>1. Data science as (visual) debugging  2. data storytelling to work closely with domain experts  3. Case studies   a. genomic data  b. forecasting gdp  c. mental health outcome prediction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Visualization for diagnostics</vt:lpstr>
      <vt:lpstr>PowerPoint Presentation</vt:lpstr>
      <vt:lpstr>PowerPoint Presentation</vt:lpstr>
      <vt:lpstr>Assumptions: linearity</vt:lpstr>
      <vt:lpstr>Assumptions: linearity</vt:lpstr>
      <vt:lpstr>Assumptions</vt:lpstr>
      <vt:lpstr>Assumptions</vt:lpstr>
      <vt:lpstr>Assumptions: linearity</vt:lpstr>
      <vt:lpstr>Assumptions</vt:lpstr>
      <vt:lpstr>Data transformations</vt:lpstr>
      <vt:lpstr>PowerPoint Presentation</vt:lpstr>
      <vt:lpstr>resource</vt:lpstr>
      <vt:lpstr>Time series data</vt:lpstr>
      <vt:lpstr>PowerPoint Presentation</vt:lpstr>
      <vt:lpstr>PowerPoint Presentation</vt:lpstr>
      <vt:lpstr>PowerPoint Presentation</vt:lpstr>
      <vt:lpstr>PowerPoint Presentation</vt:lpstr>
      <vt:lpstr>Slope  graphs</vt:lpstr>
      <vt:lpstr>Slope graphs</vt:lpstr>
      <vt:lpstr>apps for rapid prototyping and communication</vt:lpstr>
      <vt:lpstr>Why, when and how of visualization</vt:lpstr>
      <vt:lpstr>    show the effect of the data (“LIE FACTOR” = 1)</vt:lpstr>
      <vt:lpstr>activities</vt:lpstr>
      <vt:lpstr>activities</vt:lpstr>
      <vt:lpstr>activities</vt:lpstr>
      <vt:lpstr>activities</vt:lpstr>
      <vt:lpstr>activities</vt:lpstr>
      <vt:lpstr>activities</vt:lpstr>
      <vt:lpstr>activities</vt:lpstr>
      <vt:lpstr>activities</vt:lpstr>
      <vt:lpstr>activities</vt:lpstr>
      <vt:lpstr>material</vt:lpstr>
      <vt:lpstr>PowerPoint Presentation</vt:lpstr>
      <vt:lpstr>activities</vt:lpstr>
      <vt:lpstr>activities</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lpstr>Visualizations can be misleading</vt:lpstr>
      <vt:lpstr>    1. Less is more. “Above all else show the data”  (INK SPACe MAXIMIZE)  2. Keep it proportional! “Lie Factor = size of effect shown in graphic divided by size of effect in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373</cp:revision>
  <cp:lastPrinted>2023-11-10T13:11:25Z</cp:lastPrinted>
  <dcterms:created xsi:type="dcterms:W3CDTF">2023-09-18T08:47:09Z</dcterms:created>
  <dcterms:modified xsi:type="dcterms:W3CDTF">2023-11-11T10:35:38Z</dcterms:modified>
</cp:coreProperties>
</file>